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142" r:id="rId2"/>
  </p:sldMasterIdLst>
  <p:notesMasterIdLst>
    <p:notesMasterId r:id="rId24"/>
  </p:notesMasterIdLst>
  <p:handoutMasterIdLst>
    <p:handoutMasterId r:id="rId25"/>
  </p:handoutMasterIdLst>
  <p:sldIdLst>
    <p:sldId id="256" r:id="rId3"/>
    <p:sldId id="341" r:id="rId4"/>
    <p:sldId id="344" r:id="rId5"/>
    <p:sldId id="267" r:id="rId6"/>
    <p:sldId id="343" r:id="rId7"/>
    <p:sldId id="311" r:id="rId8"/>
    <p:sldId id="312" r:id="rId9"/>
    <p:sldId id="313" r:id="rId10"/>
    <p:sldId id="346" r:id="rId11"/>
    <p:sldId id="352" r:id="rId12"/>
    <p:sldId id="339" r:id="rId13"/>
    <p:sldId id="353" r:id="rId14"/>
    <p:sldId id="348" r:id="rId15"/>
    <p:sldId id="330" r:id="rId16"/>
    <p:sldId id="350" r:id="rId17"/>
    <p:sldId id="349" r:id="rId18"/>
    <p:sldId id="321" r:id="rId19"/>
    <p:sldId id="322" r:id="rId20"/>
    <p:sldId id="324" r:id="rId21"/>
    <p:sldId id="298" r:id="rId22"/>
    <p:sldId id="295" r:id="rId23"/>
  </p:sldIdLst>
  <p:sldSz cx="9144000" cy="6858000" type="screen4x3"/>
  <p:notesSz cx="7010400" cy="92964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97"/>
    <a:srgbClr val="00FFFF"/>
    <a:srgbClr val="008000"/>
    <a:srgbClr val="990000"/>
    <a:srgbClr val="FFB79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499EB-DAF5-6C36-A44E-039F9F2B3D7F}" v="21" dt="2021-10-20T16:51:45.851"/>
    <p1510:client id="{8D1DC576-913E-F245-57BA-2C8EBF83CFE6}" v="7" dt="2021-10-20T20:00:03.340"/>
    <p1510:client id="{FDD31BBA-53E8-1E19-7198-251A815C536A}" v="72" dt="2021-10-20T16:02:42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4003446-F5D3-4628-B75F-07E72141F8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7CFAC64-C438-4698-85E4-1AE46EC757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CF496CC5-28B1-4CB0-B524-6155C859FA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57DB2A94-D968-4FF8-8034-898ADECF49C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4CD0D0-523C-43B3-B2A2-E8485601462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1521423-8C1F-47F0-9000-0DCE08612B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169666B-FEC9-4977-8AB3-556DA6376A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CDF0A41-2D96-4CBF-A048-0E3650D166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8C01AC79-E95B-434A-8969-BC4FE734E2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1D394C6B-671F-463B-8E5E-C9AEC4E84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5F3CE120-3BB1-4AD2-99CF-20CA4B4D2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AC1FD4-71C4-470D-9622-6E2D3B160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0FCA31-027A-487E-9BC6-C94996FCF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4063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99107B2-6E2C-4FA0-9994-6C0341E99413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83B8349-DD19-43BE-A9E5-045CD44EC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9B9C957-2B23-47B9-8213-260A9FDDB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CCDB744-22F9-4990-8C5D-A155C3B63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0F2FAAB-D31C-45ED-9FF0-89CC5309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AD6F5F3-EB78-40D2-A99E-E42B00D94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4063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44B91C-B5BD-4F36-AA4D-E9B5BF337610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9A2F0A5-05EE-4809-B82C-E2DF6B5A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1AFEDBC-5026-4488-970A-36DBB758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CF55BB8-3B1D-420E-B6D8-CCDB80E27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4063" indent="-2905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9DF9EB-2470-4824-83A5-29BDC546992A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2D4C651-01DE-428C-9B90-5091438EA8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C9DDC46-49A4-4460-9A22-84D46CF6C7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F684E77-E28D-4662-B6A1-496E50F8FB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95ED592-FE5C-4845-AA6D-FCA5F60613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CAFDA8F-CEA2-462F-86EC-260F6AFA11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04A6F395-FA3E-4501-BEEE-6AB68F570F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627DEC7E-BAFB-479F-925B-DBDA7928D9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F226356-C40E-4B79-B825-0687120F70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BD1BE44-650F-41AA-B917-015B48DF7B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686611F-69C0-4702-A4EE-D5D4DDE1B1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2FACD14-1E26-48A9-AC8D-4BDBA3ABC2C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59AE54A-3439-4CAB-8F05-42F25B6E22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EC39EC6-3E31-4A31-9DBF-C8A15B2D54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03E4D9A-D1D4-4701-B8DA-F034C08583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9A18080-28B2-4A1B-BC35-3184743D33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4F55AD0D-A36A-4526-B154-2D583F291B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834B9C9-355D-4FB4-8FE3-04CB0E5033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258476D4-ABA8-48AD-9406-CD9A4BC3E5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1C6E8FC-B7F9-4B00-B000-31EC9E2EF1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2A48FFF8-877E-4EAD-8754-9AC00432F4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BD81735-AA15-4BD9-A0D5-3082552F2F4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FB67AA5-AC79-476D-AF31-EFE0C94F45F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362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13E4A1C2-CFC9-4B06-BD01-B2463CFA27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A958E6B-64FA-444D-BF20-599B6A740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9A4CB638-0D63-4786-9179-43A1DB296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41739-1EF5-4655-A0E7-72CA83C53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67980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BBF71EE-9A25-47FD-9F0F-C6663CA02C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AAE0D831-BC46-474D-A8F3-EF0D44E212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F825-549E-4B6A-B5AE-FD184E2F0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1FF72F6-9F54-4817-B00D-0011E77E7B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92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94022AD8-B443-44DB-8431-0289C959CA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54226247-5ED4-4232-961A-2FDC770EC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2A99B-F2CE-45BA-9627-4AB574346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560CDC7-BBF7-45B2-9224-F77F98978DE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506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41DC452-02A7-44DD-BEB6-1BA5B124AB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0DB8544-F405-4282-8E04-66E03269152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A61F87A-A476-47BF-B6C0-5D9C0C82F7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1235A67-AA71-4F81-B337-4D15215B1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CFB2F77-514F-4F05-85C5-36F4AD2B13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C6FBE5-A236-4DC3-BED7-BDB34A625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07CE204-4F70-4E2F-AF8E-0ECFB2AF53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186888A-70BF-4835-966D-41C2552C3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F803F3F-B3F7-4CFC-B2CD-A11BF43794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3543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43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83E4D2C-9B0D-4D22-9CB7-0CE8FA0B26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BA6F9F1-3D96-47E0-A902-CC8D5E97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12076C5-2E02-4056-8484-90D356DD9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51EF4B-CB5C-46E7-AE77-4ED3F9DD0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5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46ABD4-881E-4E28-9692-699C746C1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2E72A9-F9BB-4C1E-A883-1B440969F5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84D9-D064-45E1-BB66-40103DF11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2B82F15-7BA9-4124-9854-44E43A6135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41C08C-E598-4AD6-A090-A62C392E26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BC3E9B-1E91-4EBB-B3DB-FACDD8EEF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9A0D-953A-4937-B577-D5587E12FA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7532A2C-E3D9-43B7-AFA8-71A995B368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C594D8-75CD-4734-8E83-75E04CAC8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EE0382-EB72-4AC2-80B7-FEB2AA78DC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94BA-B32B-4894-944A-6AAA7B0B0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568465F-9F7B-41FF-BC69-DD29697145F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E72099-6FEC-4E99-A146-54FBDC599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94D9AC-CCD9-4B79-9371-5DC962D5C1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D24A-F2E2-42DE-9B84-30F9748F3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40A2DDA-9DD5-414F-AB73-315C0545D2B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925CD3-0D57-4C6E-8F02-4E06ACA77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BAB6D6-1E59-4989-85B3-F60AF771D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DEF5E-AF7C-408C-B3D9-94B4D7D91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D700D31-24C3-4279-BC7A-9A5D66540D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C8C86C-9790-4A19-A488-667CA69B5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752AAC-56AA-428E-AA06-5E1663EE4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5E6-C4E2-4B31-864C-FE46EB426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114143-106D-4766-B7DE-F464DC49B4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7CB876-D0F0-449F-A634-66464FDA9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B3C9FF-D91A-4CBE-A43A-2BE4B56B34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A598-B9D3-4337-84EB-88AB74EAD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B395E91-6B67-4047-A938-3FBAB9643A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C974887E-FC4F-474E-9380-B273FF75B6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24568BCE-7542-45BE-A515-61A0505287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CB09-265E-4A9C-BD3F-E642A286B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1BD03E7-5E58-49EC-899D-026808451D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125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590532-335A-4C69-9E5C-F09CAC1C8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BE34D9-100B-4BFB-85ED-D007735D95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FECC-DB8B-4EF3-9E0C-21E8A715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9542C0A-D733-4FF2-8B9D-4C1D270B351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1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57AF9F-9051-48E3-A1F2-9DBCEAE7B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F00510-6303-40F7-9EE1-8B6504FE14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56C70-E8EE-4A36-8446-C298E95C6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C5DAFF-3DE5-46CF-ACF9-CAB89F0066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5D1184-FE0B-436A-9D2F-E9BE4D867E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62B0FE-60B2-4B37-8B17-5B1B809185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479D-726B-48FC-95C8-B4B9A1E2C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85EBC3F-0BA0-400D-8AD9-1201A7AF88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0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7CCCC9-4870-4EEC-AB94-6C23C12D8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BA36EA-27EB-4A00-AB34-31C605945A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7F54-D9E6-43D3-B4D6-38A8D8C60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4AA9B9F-AB9D-45C3-9C59-2AAE31851A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B1A05C-4262-4DAB-AA1E-FC4C0F057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4D93E6-EE95-4A85-AF83-D374BC1A94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20BD-9740-448A-BB80-E0D8BE5F2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DC28208-89C7-4328-B69B-7E1FF42E304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0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2009BE5-83F6-4885-92D6-BA4C6532D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84511F-2B22-420D-A177-00239C7E9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68B5-5101-44F5-B8DF-D9C88CB1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8604E60-1E93-45AE-8E47-30280A5E7B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3583F07B-2D8D-4071-B7D5-04557AE72A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4538AA86-0AC8-428F-A3DF-B4975C605A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42E4-F49F-4C2B-973E-59C6A09A0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984A517F-7874-435F-B295-6ABED0E780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0011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27BB71C-DA61-4C28-BA9D-49C8F52058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392EF7A-D4AA-4A1B-815A-B2EB235D33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8901-1106-43F5-89E9-4EF0F1FCD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A59F2AF5-7F52-4139-86EF-858091CFE3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048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B758FB1-EA89-49C7-A3B4-5890BE158E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43B44871-C437-4D7E-8C4B-ED08196D6C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014E-1C28-4306-9F5D-774AF1E73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ECE5740B-6DE6-44ED-B35C-B7515613444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541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3A7D87FA-D9EF-4D35-9F2D-215F98184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77A84C07-7A84-4BCB-88B8-CD1A0A1B14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A445-CA1E-4EF4-A4C5-EE24CFB00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15819059-B953-40EA-8454-D0C6337827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9056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38B867B4-DF73-4E44-A3AB-40D1CA95D4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516B848-5BDC-45F9-9C88-FE439200A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EC51F-73D9-4FB8-B89D-76ED49C33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9C812C3-9E03-43BE-8328-33F304DB2C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9977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67ECA88E-64C0-481A-998E-A56767E39E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E1BD7F7F-379F-4C00-9D64-756E1DA986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64615-043D-400C-B534-E06949675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F5261DCB-27CE-46FA-A271-03922577576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236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9F48B98-ACF5-4385-8330-DC9B6964F1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8FBDB3A-FBBD-4B22-8EE5-806A5EFB35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D62C-6B72-47B3-B297-EA82DD53F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9C2980AF-8546-4199-BA04-CA3965F164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46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7E06823-C116-440C-B3F8-783A9811239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35171" name="Rectangle 3">
              <a:extLst>
                <a:ext uri="{FF2B5EF4-FFF2-40B4-BE49-F238E27FC236}">
                  <a16:creationId xmlns:a16="http://schemas.microsoft.com/office/drawing/2014/main" id="{4854F829-25E7-4B23-A505-A1629E949A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1665096-D6AD-4D30-AE48-F551C390630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95549B34-173B-444E-8A28-F83B7CE263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FA48DCAE-95D6-4F08-B577-07972540B7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B1FD276D-5750-4373-B5D6-13546710EEA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36CBC3D1-BCC0-470D-AA09-1131E15630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77" name="Rectangle 9">
              <a:extLst>
                <a:ext uri="{FF2B5EF4-FFF2-40B4-BE49-F238E27FC236}">
                  <a16:creationId xmlns:a16="http://schemas.microsoft.com/office/drawing/2014/main" id="{DD880ED3-24E8-4742-96DB-30645E7CB0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35178" name="Rectangle 10">
              <a:extLst>
                <a:ext uri="{FF2B5EF4-FFF2-40B4-BE49-F238E27FC236}">
                  <a16:creationId xmlns:a16="http://schemas.microsoft.com/office/drawing/2014/main" id="{33890B6F-DBB7-4C01-A1F5-411B7EE4E6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11647780-2FE3-4966-98F0-0EFB21C2D6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F9A33027-F4BE-4C2C-B6FA-6A6D92F11A1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7337FEF9-40CA-44E3-8605-86D1AC681D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463CAF21-65BD-40FE-A67C-81270C3BA8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3" name="Rectangle 15">
              <a:extLst>
                <a:ext uri="{FF2B5EF4-FFF2-40B4-BE49-F238E27FC236}">
                  <a16:creationId xmlns:a16="http://schemas.microsoft.com/office/drawing/2014/main" id="{D114AC2E-C48F-4FF4-9DC2-D244A03680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8DCCACFA-23F6-48E5-8C9A-3494D88696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5" name="Rectangle 17">
              <a:extLst>
                <a:ext uri="{FF2B5EF4-FFF2-40B4-BE49-F238E27FC236}">
                  <a16:creationId xmlns:a16="http://schemas.microsoft.com/office/drawing/2014/main" id="{2939C48C-6FA2-4DAE-B075-440FEF101B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B0E4597C-7BE8-4D8A-8771-19A0B94184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5187" name="Rectangle 19">
              <a:extLst>
                <a:ext uri="{FF2B5EF4-FFF2-40B4-BE49-F238E27FC236}">
                  <a16:creationId xmlns:a16="http://schemas.microsoft.com/office/drawing/2014/main" id="{A1D77E39-25B5-4AC5-9EBA-D8F2581FD6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9DC32F88-21BD-47E1-8847-3716899293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CA21CD1D-7434-49EB-8E8A-B014BF14BD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7749752C-58A0-480E-BE06-04DE2626A17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91" name="Freeform 23">
              <a:extLst>
                <a:ext uri="{FF2B5EF4-FFF2-40B4-BE49-F238E27FC236}">
                  <a16:creationId xmlns:a16="http://schemas.microsoft.com/office/drawing/2014/main" id="{68EBEE28-F6A0-45B5-9129-8EFF2189443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</p:grpSp>
      <p:sp>
        <p:nvSpPr>
          <p:cNvPr id="135192" name="Rectangle 24">
            <a:extLst>
              <a:ext uri="{FF2B5EF4-FFF2-40B4-BE49-F238E27FC236}">
                <a16:creationId xmlns:a16="http://schemas.microsoft.com/office/drawing/2014/main" id="{B729EA3F-D012-4B0F-B3C1-662EE0169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5193" name="Rectangle 25">
            <a:extLst>
              <a:ext uri="{FF2B5EF4-FFF2-40B4-BE49-F238E27FC236}">
                <a16:creationId xmlns:a16="http://schemas.microsoft.com/office/drawing/2014/main" id="{1F7D5869-1F01-41CD-B9F5-DCA3E89D1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5194" name="Rectangle 26">
            <a:extLst>
              <a:ext uri="{FF2B5EF4-FFF2-40B4-BE49-F238E27FC236}">
                <a16:creationId xmlns:a16="http://schemas.microsoft.com/office/drawing/2014/main" id="{6C3998EE-89AF-480E-94DC-AC17D8B004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95" name="Rectangle 27">
            <a:extLst>
              <a:ext uri="{FF2B5EF4-FFF2-40B4-BE49-F238E27FC236}">
                <a16:creationId xmlns:a16="http://schemas.microsoft.com/office/drawing/2014/main" id="{4475DC51-6012-49DC-84FB-1F0BB1FB1F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BC0CA34-DE3E-401F-A80C-052047B20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5196" name="Rectangle 28">
            <a:extLst>
              <a:ext uri="{FF2B5EF4-FFF2-40B4-BE49-F238E27FC236}">
                <a16:creationId xmlns:a16="http://schemas.microsoft.com/office/drawing/2014/main" id="{43D37E04-5EF8-4738-A446-CD2A8B0643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5CC8834D-0209-48C0-BC99-F0202BEC3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0A6BF002-F713-4029-849E-3C99056364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E6242-78E9-48D5-8F32-85016D761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BD4D398-F6FF-4807-8971-100CFC2B95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691AA9DC-8C6E-4AE2-8933-8130041735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3286" name="Freeform 6">
                <a:extLst>
                  <a:ext uri="{FF2B5EF4-FFF2-40B4-BE49-F238E27FC236}">
                    <a16:creationId xmlns:a16="http://schemas.microsoft.com/office/drawing/2014/main" id="{A9638FC4-9B2E-4E05-A1FE-501A44EF1C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7" name="Freeform 7">
                <a:extLst>
                  <a:ext uri="{FF2B5EF4-FFF2-40B4-BE49-F238E27FC236}">
                    <a16:creationId xmlns:a16="http://schemas.microsoft.com/office/drawing/2014/main" id="{9F464AE2-3824-4AEE-8DFD-92FDE626A0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8" name="Freeform 8">
                <a:extLst>
                  <a:ext uri="{FF2B5EF4-FFF2-40B4-BE49-F238E27FC236}">
                    <a16:creationId xmlns:a16="http://schemas.microsoft.com/office/drawing/2014/main" id="{EBF21BA7-4F2B-4E28-831B-94EAC8FABA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89" name="Freeform 9">
                <a:extLst>
                  <a:ext uri="{FF2B5EF4-FFF2-40B4-BE49-F238E27FC236}">
                    <a16:creationId xmlns:a16="http://schemas.microsoft.com/office/drawing/2014/main" id="{409AD772-F745-4D40-BFA3-0BD87535F7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290" name="Freeform 10">
                <a:extLst>
                  <a:ext uri="{FF2B5EF4-FFF2-40B4-BE49-F238E27FC236}">
                    <a16:creationId xmlns:a16="http://schemas.microsoft.com/office/drawing/2014/main" id="{88E771D9-367F-4C8F-9467-4F68E6E4D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3291" name="Freeform 11">
              <a:extLst>
                <a:ext uri="{FF2B5EF4-FFF2-40B4-BE49-F238E27FC236}">
                  <a16:creationId xmlns:a16="http://schemas.microsoft.com/office/drawing/2014/main" id="{D43C67C3-985D-4E2B-9276-504F109557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353292" name="Freeform 12">
              <a:extLst>
                <a:ext uri="{FF2B5EF4-FFF2-40B4-BE49-F238E27FC236}">
                  <a16:creationId xmlns:a16="http://schemas.microsoft.com/office/drawing/2014/main" id="{E2977421-CD22-4395-B0B5-2D4597993E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353293" name="Rectangle 13">
            <a:extLst>
              <a:ext uri="{FF2B5EF4-FFF2-40B4-BE49-F238E27FC236}">
                <a16:creationId xmlns:a16="http://schemas.microsoft.com/office/drawing/2014/main" id="{546B3EA0-5177-446E-932F-6BA829C88D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3294" name="Rectangle 14">
            <a:extLst>
              <a:ext uri="{FF2B5EF4-FFF2-40B4-BE49-F238E27FC236}">
                <a16:creationId xmlns:a16="http://schemas.microsoft.com/office/drawing/2014/main" id="{B59FB64C-7D1F-428D-A85E-E0A58C727D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3295" name="Rectangle 15">
            <a:extLst>
              <a:ext uri="{FF2B5EF4-FFF2-40B4-BE49-F238E27FC236}">
                <a16:creationId xmlns:a16="http://schemas.microsoft.com/office/drawing/2014/main" id="{A2F2C583-8FD9-4738-9FD4-7D2F6FBE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72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regina.ca/award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holarshipscanada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conic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el.gov.sk.ca/student-loans" TargetMode="External"/><Relationship Id="rId2" Type="http://schemas.openxmlformats.org/officeDocument/2006/relationships/hyperlink" Target="http://www.rcsd.ca/leboldu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finder.com/" TargetMode="External"/><Relationship Id="rId5" Type="http://schemas.openxmlformats.org/officeDocument/2006/relationships/hyperlink" Target="http://www.canlearn.ca/" TargetMode="External"/><Relationship Id="rId4" Type="http://schemas.openxmlformats.org/officeDocument/2006/relationships/hyperlink" Target="http://www.canlearn.ca/cgi-bin/gateway/canlearn/id/nslsc.ac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F069AF-3D3E-492E-B8AF-DB0D936DC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41045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>
                <a:solidFill>
                  <a:srgbClr val="FFFF00"/>
                </a:solidFill>
              </a:rPr>
              <a:t>SCHOLARSHIP</a:t>
            </a:r>
            <a:br>
              <a:rPr lang="en-US" sz="6600">
                <a:solidFill>
                  <a:srgbClr val="FFFF00"/>
                </a:solidFill>
              </a:rPr>
            </a:br>
            <a:r>
              <a:rPr lang="en-US" sz="6600">
                <a:solidFill>
                  <a:srgbClr val="FFFF00"/>
                </a:solidFill>
              </a:rPr>
              <a:t>INFORMATION</a:t>
            </a:r>
            <a:endParaRPr lang="en-CA" sz="6600">
              <a:solidFill>
                <a:srgbClr val="FFFF00"/>
              </a:solidFill>
            </a:endParaRP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369FB353-2905-4134-AD1A-A2B22C3C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573463"/>
            <a:ext cx="723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October 20 , 2021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Dr. Martin LeBoldus Catholic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High School</a:t>
            </a:r>
            <a:endParaRPr lang="en-CA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9992-6F33-4ED7-9A4E-3F09103DFE2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77863" y="985838"/>
            <a:ext cx="7772400" cy="1165225"/>
          </a:xfrm>
          <a:solidFill>
            <a:schemeClr val="tx1"/>
          </a:solidFill>
          <a:ln w="57150"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u="sng"/>
              <a:t>Automatic Entrance Awards: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E63DA-35C4-439F-A87F-0ABD3585AC7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87450" y="2636838"/>
            <a:ext cx="64008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>
                <a:solidFill>
                  <a:srgbClr val="FFC000"/>
                </a:solidFill>
              </a:rPr>
              <a:t>University of Regina</a:t>
            </a:r>
          </a:p>
          <a:p>
            <a:pPr eaLnBrk="1" hangingPunct="1">
              <a:defRPr/>
            </a:pPr>
            <a:r>
              <a:rPr lang="en-US" sz="3200"/>
              <a:t>90-92.99% - $1000</a:t>
            </a:r>
          </a:p>
          <a:p>
            <a:pPr eaLnBrk="1" hangingPunct="1">
              <a:defRPr/>
            </a:pPr>
            <a:r>
              <a:rPr lang="en-US" sz="3200"/>
              <a:t>93-94.99% - $1500</a:t>
            </a:r>
          </a:p>
          <a:p>
            <a:pPr eaLnBrk="1" hangingPunct="1">
              <a:defRPr/>
            </a:pPr>
            <a:r>
              <a:rPr lang="en-US" sz="3200"/>
              <a:t>95+ - $3000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>
            <a:extLst>
              <a:ext uri="{FF2B5EF4-FFF2-40B4-BE49-F238E27FC236}">
                <a16:creationId xmlns:a16="http://schemas.microsoft.com/office/drawing/2014/main" id="{876EB32E-A73E-44A8-8E15-E515F3CE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58769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4400">
                <a:solidFill>
                  <a:srgbClr val="FFC000"/>
                </a:solidFill>
                <a:hlinkClick r:id="rId2"/>
              </a:rPr>
              <a:t>www.uregina.ca/award</a:t>
            </a:r>
            <a:r>
              <a:rPr lang="en-CA" altLang="en-US" sz="4800">
                <a:solidFill>
                  <a:srgbClr val="FFC000"/>
                </a:solidFill>
                <a:hlinkClick r:id="rId2"/>
              </a:rPr>
              <a:t>s</a:t>
            </a:r>
            <a:endParaRPr lang="en-US" altLang="en-US" sz="4800">
              <a:solidFill>
                <a:srgbClr val="FFC000"/>
              </a:solidFill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DB647C-37CA-47C5-9F43-67AEFBD6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54" y="488148"/>
            <a:ext cx="8340693" cy="5283499"/>
          </a:xfrm>
          <a:prstGeom prst="rect">
            <a:avLst/>
          </a:prstGeom>
        </p:spPr>
      </p:pic>
      <p:sp>
        <p:nvSpPr>
          <p:cNvPr id="9" name="Right Arrow 2">
            <a:extLst>
              <a:ext uri="{FF2B5EF4-FFF2-40B4-BE49-F238E27FC236}">
                <a16:creationId xmlns:a16="http://schemas.microsoft.com/office/drawing/2014/main" id="{E5D075BD-0B9C-4814-8925-148C803A23CF}"/>
              </a:ext>
            </a:extLst>
          </p:cNvPr>
          <p:cNvSpPr/>
          <p:nvPr/>
        </p:nvSpPr>
        <p:spPr bwMode="auto">
          <a:xfrm rot="10800000">
            <a:off x="3612334" y="2849920"/>
            <a:ext cx="719137" cy="35301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" name="Right Arrow 2">
            <a:extLst>
              <a:ext uri="{FF2B5EF4-FFF2-40B4-BE49-F238E27FC236}">
                <a16:creationId xmlns:a16="http://schemas.microsoft.com/office/drawing/2014/main" id="{E5D075BD-0B9C-4814-8925-148C803A23CF}"/>
              </a:ext>
            </a:extLst>
          </p:cNvPr>
          <p:cNvSpPr/>
          <p:nvPr/>
        </p:nvSpPr>
        <p:spPr bwMode="auto">
          <a:xfrm rot="10800000">
            <a:off x="4834116" y="3206439"/>
            <a:ext cx="719137" cy="2889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A5DB7343-5C8A-43B5-84F4-70D5D705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" y="395906"/>
            <a:ext cx="8896171" cy="57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602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748338BF-660A-4D1F-90BE-DE4593697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916113"/>
            <a:ext cx="6080125" cy="26209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EE95D0-A6BB-4F0D-A836-27E7456A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823141"/>
            <a:ext cx="8155169" cy="5211718"/>
          </a:xfrm>
          <a:prstGeom prst="rect">
            <a:avLst/>
          </a:prstGeom>
        </p:spPr>
      </p:pic>
      <p:sp>
        <p:nvSpPr>
          <p:cNvPr id="24579" name="AutoShape 5">
            <a:extLst>
              <a:ext uri="{FF2B5EF4-FFF2-40B4-BE49-F238E27FC236}">
                <a16:creationId xmlns:a16="http://schemas.microsoft.com/office/drawing/2014/main" id="{4AFB4AE2-4665-4EE8-B048-DB7CB172600C}"/>
              </a:ext>
            </a:extLst>
          </p:cNvPr>
          <p:cNvSpPr>
            <a:spLocks noChangeArrowheads="1"/>
          </p:cNvSpPr>
          <p:nvPr/>
        </p:nvSpPr>
        <p:spPr bwMode="auto">
          <a:xfrm rot="20078384">
            <a:off x="1911478" y="3965529"/>
            <a:ext cx="1257300" cy="634630"/>
          </a:xfrm>
          <a:prstGeom prst="leftArrow">
            <a:avLst>
              <a:gd name="adj1" fmla="val 25380"/>
              <a:gd name="adj2" fmla="val 122558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D618E9A-021E-4F6E-8220-B20F16A3AD07}"/>
              </a:ext>
            </a:extLst>
          </p:cNvPr>
          <p:cNvSpPr/>
          <p:nvPr/>
        </p:nvSpPr>
        <p:spPr bwMode="auto">
          <a:xfrm rot="9812233">
            <a:off x="7526670" y="2706467"/>
            <a:ext cx="1008063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073D3F35-0BED-40B8-9EFD-DC83CEEBE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200900" cy="3025775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7BDEE81B-3711-4507-BD62-53E44711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575"/>
            <a:ext cx="7451725" cy="23923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F86F8933-0A1E-4C01-8DDF-6306AD96A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78075"/>
            <a:ext cx="8064500" cy="44100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213D851E-DA1E-4EFA-93B4-B4CB4BB4B4F0}"/>
              </a:ext>
            </a:extLst>
          </p:cNvPr>
          <p:cNvSpPr/>
          <p:nvPr/>
        </p:nvSpPr>
        <p:spPr bwMode="auto">
          <a:xfrm rot="9812233">
            <a:off x="4067175" y="4716463"/>
            <a:ext cx="1008063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9B09D0BB-F9F9-4ABD-91D8-5D77DF0DB55D}"/>
              </a:ext>
            </a:extLst>
          </p:cNvPr>
          <p:cNvSpPr/>
          <p:nvPr/>
        </p:nvSpPr>
        <p:spPr bwMode="auto">
          <a:xfrm rot="9812233">
            <a:off x="4905375" y="5110163"/>
            <a:ext cx="1008063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797F5DF8-8536-452B-8474-8F83746F805B}"/>
              </a:ext>
            </a:extLst>
          </p:cNvPr>
          <p:cNvSpPr/>
          <p:nvPr/>
        </p:nvSpPr>
        <p:spPr bwMode="auto">
          <a:xfrm rot="9812233">
            <a:off x="2601913" y="1690688"/>
            <a:ext cx="1008062" cy="46672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>
            <a:extLst>
              <a:ext uri="{FF2B5EF4-FFF2-40B4-BE49-F238E27FC236}">
                <a16:creationId xmlns:a16="http://schemas.microsoft.com/office/drawing/2014/main" id="{D3A0D41E-5DA2-4B8A-BBFB-87B3BDE9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hlink"/>
                </a:solidFill>
                <a:hlinkClick r:id="rId2"/>
              </a:rPr>
              <a:t>www.scholarshipscanada.com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31135048-2D70-4CB3-AECF-6ABDE16CB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785225" cy="4357688"/>
          </a:xfrm>
          <a:prstGeom prst="rect">
            <a:avLst/>
          </a:prstGeom>
          <a:noFill/>
          <a:ln w="9525">
            <a:solidFill>
              <a:srgbClr val="FFBA9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6149CB0B-9EF0-4BEF-9ACE-9396C95B1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308725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31E94FBA-BD03-4778-B16B-C4A9457DC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57832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hlink"/>
                </a:solidFill>
                <a:hlinkClick r:id="rId2"/>
              </a:rPr>
              <a:t>https://www.yconic.com</a:t>
            </a:r>
            <a:r>
              <a:rPr lang="en-US" altLang="en-US" sz="4000">
                <a:solidFill>
                  <a:schemeClr val="hlink"/>
                </a:solidFill>
              </a:rPr>
              <a:t>/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5488A025-E5D4-4220-80B0-313EA8911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475"/>
            <a:ext cx="8353425" cy="54117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224DA355-65AD-4B8F-8EF5-6BED355AD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15950"/>
            <a:ext cx="7416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Other websites for searching for scholarships include:</a:t>
            </a:r>
          </a:p>
        </p:txBody>
      </p:sp>
      <p:sp>
        <p:nvSpPr>
          <p:cNvPr id="153608" name="Text Box 8">
            <a:extLst>
              <a:ext uri="{FF2B5EF4-FFF2-40B4-BE49-F238E27FC236}">
                <a16:creationId xmlns:a16="http://schemas.microsoft.com/office/drawing/2014/main" id="{30A3453C-76FD-4E77-ACFB-DD17343C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460625"/>
            <a:ext cx="52562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2">
                    <a:lumMod val="90000"/>
                  </a:schemeClr>
                </a:solidFill>
                <a:latin typeface="Tahoma" charset="0"/>
                <a:hlinkClick r:id="rId2"/>
              </a:rPr>
              <a:t>www.rcsd.ca/leboldus</a:t>
            </a:r>
            <a:endParaRPr lang="en-US" sz="2800">
              <a:solidFill>
                <a:schemeClr val="tx2">
                  <a:lumMod val="90000"/>
                </a:schemeClr>
              </a:solidFill>
              <a:latin typeface="Tahoma" charset="0"/>
            </a:endParaRPr>
          </a:p>
        </p:txBody>
      </p:sp>
      <p:sp>
        <p:nvSpPr>
          <p:cNvPr id="29700" name="Rectangle 9">
            <a:extLst>
              <a:ext uri="{FF2B5EF4-FFF2-40B4-BE49-F238E27FC236}">
                <a16:creationId xmlns:a16="http://schemas.microsoft.com/office/drawing/2014/main" id="{D7AEFCC0-40F7-4D84-A7DD-CEC65796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511175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3"/>
              </a:rPr>
              <a:t>Saskatchewan student-loans</a:t>
            </a:r>
            <a:endParaRPr lang="en-US" altLang="en-US" sz="2800"/>
          </a:p>
        </p:txBody>
      </p:sp>
      <p:sp>
        <p:nvSpPr>
          <p:cNvPr id="29701" name="Rectangle 10">
            <a:extLst>
              <a:ext uri="{FF2B5EF4-FFF2-40B4-BE49-F238E27FC236}">
                <a16:creationId xmlns:a16="http://schemas.microsoft.com/office/drawing/2014/main" id="{0CFBF358-FB92-4F5A-82E1-D232FD64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700713"/>
            <a:ext cx="3709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hlinkClick r:id="rId4"/>
              </a:rPr>
              <a:t>Canada Student Loans</a:t>
            </a:r>
            <a:endParaRPr lang="en-US" altLang="en-US" sz="2800"/>
          </a:p>
        </p:txBody>
      </p:sp>
      <p:sp>
        <p:nvSpPr>
          <p:cNvPr id="29702" name="Text Box 11">
            <a:extLst>
              <a:ext uri="{FF2B5EF4-FFF2-40B4-BE49-F238E27FC236}">
                <a16:creationId xmlns:a16="http://schemas.microsoft.com/office/drawing/2014/main" id="{E442BC48-16B6-422C-B724-9B3B67D14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335463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hlink"/>
                </a:solidFill>
              </a:rPr>
              <a:t>Student Loan websites:</a:t>
            </a:r>
          </a:p>
        </p:txBody>
      </p:sp>
      <p:sp>
        <p:nvSpPr>
          <p:cNvPr id="29703" name="Text Box 12">
            <a:extLst>
              <a:ext uri="{FF2B5EF4-FFF2-40B4-BE49-F238E27FC236}">
                <a16:creationId xmlns:a16="http://schemas.microsoft.com/office/drawing/2014/main" id="{59A02385-5264-4897-B57E-AC413E01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086100"/>
            <a:ext cx="338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hlinkClick r:id="rId5"/>
              </a:rPr>
              <a:t>www.canlearn.ca</a:t>
            </a:r>
            <a:endParaRPr lang="en-US" altLang="en-US" sz="2800"/>
          </a:p>
        </p:txBody>
      </p:sp>
      <p:sp>
        <p:nvSpPr>
          <p:cNvPr id="29704" name="Text Box 15">
            <a:extLst>
              <a:ext uri="{FF2B5EF4-FFF2-40B4-BE49-F238E27FC236}">
                <a16:creationId xmlns:a16="http://schemas.microsoft.com/office/drawing/2014/main" id="{F73C5948-AAF6-46B4-AF94-460647BF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4210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79CA3-037C-40EC-970B-41C33A6B93C7}"/>
              </a:ext>
            </a:extLst>
          </p:cNvPr>
          <p:cNvSpPr txBox="1"/>
          <p:nvPr/>
        </p:nvSpPr>
        <p:spPr>
          <a:xfrm>
            <a:off x="1368425" y="1843088"/>
            <a:ext cx="381635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2">
                    <a:lumMod val="90000"/>
                  </a:schemeClr>
                </a:solidFill>
                <a:latin typeface="Tahoma" charset="0"/>
                <a:hlinkClick r:id="rId6"/>
              </a:rPr>
              <a:t>www.schoolfinder.com</a:t>
            </a:r>
            <a:endParaRPr lang="en-US" sz="2800">
              <a:solidFill>
                <a:schemeClr val="tx2">
                  <a:lumMod val="90000"/>
                </a:schemeClr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583-6E2E-442F-A872-E49F6F70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0"/>
            <a:ext cx="7010400" cy="3409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7200">
                <a:latin typeface="Antique Olive Roman" pitchFamily="34" charset="0"/>
              </a:rPr>
              <a:t>SCHOLARSHIPS, AWARDS  AND BURSARIES </a:t>
            </a:r>
            <a:endParaRPr lang="en-US" sz="7200">
              <a:latin typeface="Antique Olive Roman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F5347D46-A35A-459C-A7E2-7CDBE02C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0"/>
            <a:ext cx="967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0E42954C-A01E-4E3F-9384-805CD114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182563"/>
            <a:ext cx="79248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3000" b="1">
                <a:solidFill>
                  <a:srgbClr val="990000"/>
                </a:solidFill>
                <a:latin typeface="Aharoni" panose="02010803020104030203" pitchFamily="2" charset="-79"/>
                <a:ea typeface="Aharoni" panose="02010803020104030203" pitchFamily="2" charset="-79"/>
                <a:cs typeface="Aharoni" panose="02010803020104030203" pitchFamily="2" charset="-79"/>
              </a:rPr>
              <a:t>Show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3000" b="1">
                <a:solidFill>
                  <a:srgbClr val="990000"/>
                </a:solidFill>
                <a:latin typeface="Aharoni" panose="02010803020104030203" pitchFamily="2" charset="-79"/>
                <a:ea typeface="Aharoni" panose="02010803020104030203" pitchFamily="2" charset="-79"/>
                <a:cs typeface="Aharoni" panose="02010803020104030203" pitchFamily="2" charset="-79"/>
              </a:rPr>
              <a:t>me the money…</a:t>
            </a:r>
          </a:p>
        </p:txBody>
      </p:sp>
      <p:pic>
        <p:nvPicPr>
          <p:cNvPr id="11269" name="Picture 1">
            <a:extLst>
              <a:ext uri="{FF2B5EF4-FFF2-40B4-BE49-F238E27FC236}">
                <a16:creationId xmlns:a16="http://schemas.microsoft.com/office/drawing/2014/main" id="{69F6688C-25B5-427D-873E-D9B0C0FC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31242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0659546-C530-4E51-B717-3FBE959F5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2046288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3200">
                <a:solidFill>
                  <a:schemeClr val="hlink"/>
                </a:solidFill>
              </a:rPr>
              <a:t>Be organized!</a:t>
            </a:r>
            <a:br>
              <a:rPr lang="en-US" sz="32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Keep a file of scholarship information including: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copies of completed applications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reference letters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-  e-files of written work</a:t>
            </a:r>
            <a:endParaRPr lang="en-CA" sz="3600">
              <a:solidFill>
                <a:schemeClr val="hlink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11FF0A0D-38C4-4D96-929E-1FD1CD85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924175"/>
            <a:ext cx="67691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Be neat!</a:t>
            </a:r>
            <a:br>
              <a:rPr lang="en-CA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en-CA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Your completed application reflects your skills and abilities.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276A555A-E541-47EC-BA11-84E2BC966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437063"/>
            <a:ext cx="684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Tahoma" charset="0"/>
              </a:rPr>
              <a:t> </a:t>
            </a:r>
            <a:r>
              <a:rPr lang="en-CA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Read and follow directions !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5BCA62A6-1315-4AB9-A7E8-E6D44F7B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941888"/>
            <a:ext cx="6624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</a:rPr>
              <a:t>Beat deadlines by at least 3 days !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E32C109-9F98-488D-A380-EEB9C525F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7702550" cy="2519363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>
                <a:solidFill>
                  <a:schemeClr val="hlink"/>
                </a:solidFill>
              </a:rPr>
              <a:t>Thank you.</a:t>
            </a:r>
            <a:br>
              <a:rPr lang="en-US" sz="5700">
                <a:solidFill>
                  <a:schemeClr val="hlink"/>
                </a:solidFill>
              </a:rPr>
            </a:br>
            <a:br>
              <a:rPr lang="en-US" sz="5700">
                <a:solidFill>
                  <a:schemeClr val="hlink"/>
                </a:solidFill>
              </a:rPr>
            </a:br>
            <a:r>
              <a:rPr lang="en-US" sz="5700">
                <a:solidFill>
                  <a:schemeClr val="hlink"/>
                </a:solidFill>
              </a:rPr>
              <a:t>Have a Great Day! </a:t>
            </a:r>
            <a:br>
              <a:rPr lang="en-US" sz="5700">
                <a:solidFill>
                  <a:schemeClr val="hlink"/>
                </a:solidFill>
              </a:rPr>
            </a:br>
            <a:br>
              <a:rPr lang="en-US" sz="5700">
                <a:solidFill>
                  <a:schemeClr val="hlink"/>
                </a:solidFill>
              </a:rPr>
            </a:br>
            <a:r>
              <a:rPr lang="en-US" sz="5700">
                <a:solidFill>
                  <a:schemeClr val="hlink"/>
                </a:solidFill>
              </a:rPr>
              <a:t>Good Luck with your Search!!</a:t>
            </a:r>
            <a:br>
              <a:rPr lang="en-US" sz="5700">
                <a:solidFill>
                  <a:schemeClr val="hlink"/>
                </a:solidFill>
              </a:rPr>
            </a:br>
            <a:endParaRPr lang="en-CA" sz="57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AEF1-6270-4D47-B7FF-724005B5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13" y="476250"/>
            <a:ext cx="65532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Scholarship Terms</a:t>
            </a:r>
            <a:br>
              <a:rPr lang="en-US">
                <a:solidFill>
                  <a:srgbClr val="FFC000"/>
                </a:solidFill>
              </a:rPr>
            </a:br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16BA2-0681-44FA-B289-4588973F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2205038"/>
            <a:ext cx="7920037" cy="39243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Award</a:t>
            </a:r>
            <a:r>
              <a:rPr lang="en-US" sz="8000" b="1"/>
              <a:t> - </a:t>
            </a:r>
            <a:r>
              <a:rPr lang="en-US" sz="6200"/>
              <a:t> An award is given in recognition of outstanding achievement. Awards 	may be in the form of books, plaques, subscriptions or money. A monetary 	award is usually called a scholarship or bursary.</a:t>
            </a:r>
            <a:br>
              <a:rPr lang="en-US" sz="6200"/>
            </a:br>
            <a:br>
              <a:rPr lang="en-US" sz="6200"/>
            </a:br>
            <a:r>
              <a:rPr lang="en-US" sz="8000" b="1">
                <a:solidFill>
                  <a:srgbClr val="FFC000"/>
                </a:solidFill>
              </a:rPr>
              <a:t>Bursary</a:t>
            </a:r>
            <a:r>
              <a:rPr lang="en-US" sz="6200"/>
              <a:t> - A non-repayable grant of money. Bursaries are awarded primarily based 	on </a:t>
            </a:r>
            <a:r>
              <a:rPr lang="en-US" sz="6200" b="1">
                <a:solidFill>
                  <a:srgbClr val="FFC000"/>
                </a:solidFill>
              </a:rPr>
              <a:t>financial need</a:t>
            </a:r>
            <a:r>
              <a:rPr lang="en-US" sz="6200"/>
              <a:t>, but academic achievement is also considered. Usually, 	the applicant must provide detailed documentation describing their financial 	situation when applying for a bursary. </a:t>
            </a:r>
          </a:p>
          <a:p>
            <a:pPr>
              <a:defRPr/>
            </a:pPr>
            <a:br>
              <a:rPr lang="en-US" sz="6200"/>
            </a:br>
            <a:r>
              <a:rPr lang="en-US" sz="8000" b="1">
                <a:solidFill>
                  <a:srgbClr val="FFC000"/>
                </a:solidFill>
              </a:rPr>
              <a:t>Scholarship</a:t>
            </a:r>
            <a:r>
              <a:rPr lang="en-US" sz="6200"/>
              <a:t> - A non-repayable sum of money awarded to a student to help 	finance further education. Most scholarships are based on merit in areas 	ranging from academic achievement to athletics. Usually, scholarships are 	not based	on financial need. </a:t>
            </a:r>
          </a:p>
          <a:p>
            <a:pPr>
              <a:defRPr/>
            </a:pPr>
            <a:endParaRPr lang="en-US" sz="6200"/>
          </a:p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Entrance Award/Scholarship </a:t>
            </a:r>
            <a:r>
              <a:rPr lang="en-US" sz="6200"/>
              <a:t>- A scholarship or award given to a student 	</a:t>
            </a:r>
            <a:r>
              <a:rPr lang="en-US" sz="6200" b="1"/>
              <a:t>entering his/her first year </a:t>
            </a:r>
            <a:r>
              <a:rPr lang="en-US" sz="6200"/>
              <a:t>at a post-secondary institution. Also referred 	to as an Admission Award. </a:t>
            </a:r>
          </a:p>
          <a:p>
            <a:pPr>
              <a:defRPr/>
            </a:pPr>
            <a:endParaRPr lang="en-US" sz="6200"/>
          </a:p>
          <a:p>
            <a:pPr>
              <a:defRPr/>
            </a:pPr>
            <a:r>
              <a:rPr lang="en-US" sz="8000" b="1">
                <a:solidFill>
                  <a:srgbClr val="FFC000"/>
                </a:solidFill>
              </a:rPr>
              <a:t>In-course Award/Continuing Scholarship</a:t>
            </a:r>
            <a:r>
              <a:rPr lang="en-US" sz="6200"/>
              <a:t> - Awarded to students 	already enrolled in post-secondary studies, beyond the first year level. You 	will not be applying for these awards at this time.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4AF40A-6083-4AB9-BB0D-2382E9FDE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6962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>
                <a:solidFill>
                  <a:schemeClr val="hlink"/>
                </a:solidFill>
              </a:rPr>
              <a:t>TYPES OF SCHOLARSHIPS</a:t>
            </a:r>
            <a:endParaRPr lang="en-CA" sz="3600" b="1" u="sng">
              <a:solidFill>
                <a:schemeClr val="hlink"/>
              </a:solidFill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5C736B4-08DF-4D6F-87BB-DAC9D6917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25538"/>
            <a:ext cx="6400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Community Involvement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Academic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Sports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 Essay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Special Groups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8.  Blended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1AC0-34D7-4948-8346-34108440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41438"/>
            <a:ext cx="8229600" cy="3732212"/>
          </a:xfrm>
        </p:spPr>
        <p:txBody>
          <a:bodyPr/>
          <a:lstStyle/>
          <a:p>
            <a:pPr>
              <a:defRPr/>
            </a:pPr>
            <a:r>
              <a:rPr lang="en-US" altLang="en-US" sz="5400">
                <a:solidFill>
                  <a:schemeClr val="hlink"/>
                </a:solidFill>
              </a:rPr>
              <a:t>How do I begin to get ready to apply for scholarships and bursaries?</a:t>
            </a:r>
            <a:br>
              <a:rPr lang="en-US" altLang="en-US" sz="4400">
                <a:solidFill>
                  <a:schemeClr val="hlink"/>
                </a:solidFill>
              </a:rPr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88ED4-EA3A-404E-AE9A-38793D29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41888"/>
            <a:ext cx="8424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/>
              <a:t>Start by getting organized. Here is how……….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AA233DBA-1957-495A-BA67-DA80A6F3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1. Compile an activity-based resume.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311B07AD-FE90-417E-A0F9-0D32912B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84538"/>
            <a:ext cx="6840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CA72D8E0-A8DA-46BF-A173-E7F66572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65275"/>
            <a:ext cx="453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Use only the last 4 years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D5826D8F-03D1-47A3-B5F8-A638A904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962150"/>
            <a:ext cx="532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Include all contacts</a:t>
            </a:r>
          </a:p>
        </p:txBody>
      </p:sp>
      <p:sp>
        <p:nvSpPr>
          <p:cNvPr id="17414" name="Text Box 10">
            <a:extLst>
              <a:ext uri="{FF2B5EF4-FFF2-40B4-BE49-F238E27FC236}">
                <a16:creationId xmlns:a16="http://schemas.microsoft.com/office/drawing/2014/main" id="{BEA24F3B-02C4-4205-9085-48B7A8EC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2352675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Organize activities into activity areas: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C6DF39B8-0FC0-4B8F-94DA-71B424D0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24175"/>
            <a:ext cx="6769100" cy="3170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Leadership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Volunteer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Community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Employment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Education/Courses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Goals/Future Plans 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Accomplishments/Awards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000">
                <a:solidFill>
                  <a:srgbClr val="FFC000"/>
                </a:solidFill>
              </a:rPr>
              <a:t>Extra-curricular clubs/sports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4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E164AF0B-DA32-487B-9C69-563290DA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81075"/>
            <a:ext cx="68405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2. Contact 2 references at least two 	weeks prior to the first scholarship 	deadline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40B9681B-ACD2-4D1E-A175-3CDDD024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01" y="2809949"/>
            <a:ext cx="6192837" cy="212365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Give them your resume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Give them the scholarship criteria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Ask them to save the letter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120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srgbClr val="FFC000"/>
              </a:solidFill>
              <a:ea typeface="Tahoma"/>
              <a:cs typeface="Tahoma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1F6981DB-D19C-4D80-9FC6-5093D0CB4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95350"/>
            <a:ext cx="6264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3. Begin the search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AA7DDFD-B740-446C-A89F-C24DF47D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57338"/>
            <a:ext cx="6192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Parents and Grandparents:</a:t>
            </a:r>
            <a:r>
              <a:rPr lang="en-US" altLang="en-US" sz="2400">
                <a:solidFill>
                  <a:srgbClr val="FFC000"/>
                </a:solidFill>
              </a:rPr>
              <a:t> </a:t>
            </a:r>
            <a:r>
              <a:rPr lang="en-US" altLang="en-US" sz="2400"/>
              <a:t>ask your employer, union, professional organization, service club, parish council, and community association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9287DEBD-4AD0-41AB-BA0D-03AF4F0D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284538"/>
            <a:ext cx="62642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C000"/>
                </a:solidFill>
              </a:rPr>
              <a:t>Students:</a:t>
            </a:r>
            <a:r>
              <a:rPr lang="en-US" altLang="en-US" sz="1800">
                <a:solidFill>
                  <a:srgbClr val="FFC000"/>
                </a:solidFill>
              </a:rPr>
              <a:t> </a:t>
            </a:r>
            <a:r>
              <a:rPr lang="en-US" altLang="en-US" sz="2400"/>
              <a:t>ask your employer, survey the newspaper, search scholarship websites (including LeBoldus’) and Google.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FC68A0A8-AB60-4AB6-B449-DEE85B4C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59313"/>
            <a:ext cx="6265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Be prepared to write paragraphs, or essays. </a:t>
            </a:r>
          </a:p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800"/>
              <a:t>Be prepared to be interviewed or make a presentation.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F50D6C76-2DCB-4421-A795-1884D70AD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786688" cy="45958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urtain Call">
  <a:themeElements>
    <a:clrScheme name="Curtain Call 10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8F042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8F042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0DE140AA27442B7DD5D7AD921BF0E" ma:contentTypeVersion="1" ma:contentTypeDescription="Create a new document." ma:contentTypeScope="" ma:versionID="faaeda2c988281e806353f17678ef4f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2B3C54-8D94-4C1B-954D-7990607ED75B}"/>
</file>

<file path=customXml/itemProps2.xml><?xml version="1.0" encoding="utf-8"?>
<ds:datastoreItem xmlns:ds="http://schemas.openxmlformats.org/officeDocument/2006/customXml" ds:itemID="{50F5F5D4-DBCF-4AB6-8DA1-B72D8192055B}"/>
</file>

<file path=customXml/itemProps3.xml><?xml version="1.0" encoding="utf-8"?>
<ds:datastoreItem xmlns:ds="http://schemas.openxmlformats.org/officeDocument/2006/customXml" ds:itemID="{75947B43-7AE3-4810-AFF7-32A40B690D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Office PowerPoint</Application>
  <PresentationFormat>On-screen Show (4:3)</PresentationFormat>
  <Paragraphs>71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Antique Olive Roman</vt:lpstr>
      <vt:lpstr>Arial</vt:lpstr>
      <vt:lpstr>Garamond</vt:lpstr>
      <vt:lpstr>Tahoma</vt:lpstr>
      <vt:lpstr>Times New Roman</vt:lpstr>
      <vt:lpstr>Wingdings</vt:lpstr>
      <vt:lpstr>Curtain Call</vt:lpstr>
      <vt:lpstr>Stream</vt:lpstr>
      <vt:lpstr>SCHOLARSHIP INFORMATION</vt:lpstr>
      <vt:lpstr>SCHOLARSHIPS, AWARDS  AND BURSARIES </vt:lpstr>
      <vt:lpstr>Scholarship Terms </vt:lpstr>
      <vt:lpstr>TYPES OF SCHOLARSHIPS</vt:lpstr>
      <vt:lpstr>How do I begin to get ready to apply for scholarships and bursaries? </vt:lpstr>
      <vt:lpstr>PowerPoint Presentation</vt:lpstr>
      <vt:lpstr>PowerPoint Presentation</vt:lpstr>
      <vt:lpstr>PowerPoint Presentation</vt:lpstr>
      <vt:lpstr>PowerPoint Presentation</vt:lpstr>
      <vt:lpstr>Automatic Entrance Awards: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organized! Keep a file of scholarship information including: -  copies of completed applications -  reference letters -  e-files of written work</vt:lpstr>
      <vt:lpstr>Thank you.  Have a Great Day!   Good Luck with your Search!! </vt:lpstr>
    </vt:vector>
  </TitlesOfParts>
  <Company>Dental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&amp; POST SECONDARY INFORMATION EVENING</dc:title>
  <dc:creator>David Ripplinger</dc:creator>
  <cp:lastModifiedBy>Hammond, Gaetan</cp:lastModifiedBy>
  <cp:revision>7</cp:revision>
  <cp:lastPrinted>2019-10-09T18:02:35Z</cp:lastPrinted>
  <dcterms:created xsi:type="dcterms:W3CDTF">2003-11-15T03:29:30Z</dcterms:created>
  <dcterms:modified xsi:type="dcterms:W3CDTF">2021-10-26T15:49:09Z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0x0101007720DE140AA27442B7DD5D7AD921BF0E</vt:lpwstr>
  </property>
</Properties>
</file>